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4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6" r:id="rId18"/>
    <p:sldId id="271" r:id="rId19"/>
    <p:sldId id="272" r:id="rId20"/>
    <p:sldId id="273" r:id="rId21"/>
    <p:sldId id="274" r:id="rId22"/>
    <p:sldId id="275" r:id="rId2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7ED505-4BF6-48B7-A8C7-063FAAFC968A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6FED01-D333-424B-9D65-BF56BC00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14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2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486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14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23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857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71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4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8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2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5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8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4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18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6990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ced.gov.bc.ca/exam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arshamullen@hotmail.co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tonagroup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ced.gov.bc.ca/exam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809897"/>
            <a:ext cx="7766936" cy="4337835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GLENEAGLE SECONDARY</a:t>
            </a:r>
          </a:p>
          <a:p>
            <a:pPr algn="ctr"/>
            <a:r>
              <a:rPr lang="en-US" sz="3500" dirty="0" smtClean="0"/>
              <a:t>GRADE 12 INFORMATION SESSION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445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SECONDARY INSTITUTION (PSI)</a:t>
            </a:r>
            <a:br>
              <a:rPr lang="en-US" dirty="0" smtClean="0"/>
            </a:br>
            <a:r>
              <a:rPr lang="en-US" dirty="0" smtClean="0"/>
              <a:t>CHOICES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PSI Choices form is an on-line document that can be accessed by:</a:t>
            </a:r>
          </a:p>
          <a:p>
            <a:r>
              <a:rPr lang="en-US" dirty="0" smtClean="0">
                <a:hlinkClick r:id="rId2"/>
              </a:rPr>
              <a:t>www.bced.gov.bc.ca/exams</a:t>
            </a:r>
            <a:endParaRPr lang="en-US" dirty="0" smtClean="0"/>
          </a:p>
          <a:p>
            <a:r>
              <a:rPr lang="en-US" dirty="0" smtClean="0"/>
              <a:t>This forms give the B.C. Ministry of Education permission to release marks to the Post Secondary Institutions.</a:t>
            </a:r>
          </a:p>
          <a:p>
            <a:r>
              <a:rPr lang="en-US" dirty="0" smtClean="0"/>
              <a:t>Recommended to be completed by April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29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29247"/>
            <a:ext cx="8596668" cy="3912116"/>
          </a:xfrm>
        </p:spPr>
        <p:txBody>
          <a:bodyPr/>
          <a:lstStyle/>
          <a:p>
            <a:r>
              <a:rPr lang="en-US" dirty="0" smtClean="0"/>
              <a:t>1. Check Transcript </a:t>
            </a:r>
          </a:p>
          <a:p>
            <a:r>
              <a:rPr lang="en-US" dirty="0" smtClean="0"/>
              <a:t>2. Complete &amp; submit PSI Choices Form</a:t>
            </a:r>
          </a:p>
          <a:p>
            <a:r>
              <a:rPr lang="en-US" dirty="0" smtClean="0"/>
              <a:t>3. Grad Transitions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53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SECONDARY INFORMATION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British </a:t>
            </a:r>
            <a:r>
              <a:rPr lang="en-US" smtClean="0"/>
              <a:t>Columbia Nov 7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  <a:r>
              <a:rPr lang="en-US" dirty="0" smtClean="0"/>
              <a:t>@ 7:00pm –Library</a:t>
            </a:r>
          </a:p>
          <a:p>
            <a:r>
              <a:rPr lang="en-US" dirty="0" smtClean="0"/>
              <a:t>University of Guelph Oct 25</a:t>
            </a:r>
            <a:r>
              <a:rPr lang="en-US" baseline="30000" dirty="0" smtClean="0"/>
              <a:t>th</a:t>
            </a:r>
            <a:r>
              <a:rPr lang="en-US" dirty="0" smtClean="0"/>
              <a:t> @ 3:15 – Library</a:t>
            </a:r>
          </a:p>
          <a:p>
            <a:r>
              <a:rPr lang="en-US" dirty="0" smtClean="0"/>
              <a:t>Western University Nov 2</a:t>
            </a:r>
            <a:r>
              <a:rPr lang="en-US" baseline="30000" dirty="0" smtClean="0"/>
              <a:t>nd</a:t>
            </a:r>
            <a:r>
              <a:rPr lang="en-US" dirty="0" smtClean="0"/>
              <a:t> @ 11:35 – Library</a:t>
            </a:r>
          </a:p>
          <a:p>
            <a:endParaRPr lang="en-US" dirty="0"/>
          </a:p>
          <a:p>
            <a:r>
              <a:rPr lang="en-US" dirty="0" smtClean="0"/>
              <a:t>Listen to announcements or look on school calendar for further Post Secondary visit information and dates</a:t>
            </a:r>
          </a:p>
          <a:p>
            <a:r>
              <a:rPr lang="en-US" dirty="0" smtClean="0"/>
              <a:t>See Ms. Devlin  for more up to date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41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SECONDARY INSITITUTE INFORMATION EVENING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October 19,2016</a:t>
            </a:r>
          </a:p>
          <a:p>
            <a:r>
              <a:rPr lang="en-US" dirty="0" smtClean="0"/>
              <a:t>7:00 – 9:00 pm</a:t>
            </a:r>
          </a:p>
          <a:p>
            <a:r>
              <a:rPr lang="en-US" dirty="0" smtClean="0"/>
              <a:t>Gleneagle</a:t>
            </a:r>
          </a:p>
          <a:p>
            <a:r>
              <a:rPr lang="en-US" dirty="0" smtClean="0"/>
              <a:t>Session Times</a:t>
            </a:r>
          </a:p>
          <a:p>
            <a:pPr lvl="1"/>
            <a:r>
              <a:rPr lang="en-US" dirty="0" smtClean="0"/>
              <a:t>First presentation: 7:10 – 7:40pm</a:t>
            </a:r>
          </a:p>
          <a:p>
            <a:pPr lvl="1"/>
            <a:r>
              <a:rPr lang="en-US" dirty="0" smtClean="0"/>
              <a:t>Second presentation: 7:45 – 8:15pm</a:t>
            </a:r>
          </a:p>
          <a:p>
            <a:pPr lvl="1"/>
            <a:r>
              <a:rPr lang="en-US" dirty="0" smtClean="0"/>
              <a:t>Mini Fair: 8:30 – 9:00pm</a:t>
            </a:r>
          </a:p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/>
              <a:t>P</a:t>
            </a:r>
            <a:r>
              <a:rPr lang="en-US" dirty="0" smtClean="0"/>
              <a:t>ost </a:t>
            </a:r>
            <a:r>
              <a:rPr lang="en-US" dirty="0"/>
              <a:t>S</a:t>
            </a:r>
            <a:r>
              <a:rPr lang="en-US" dirty="0" smtClean="0"/>
              <a:t>econdary Institutes will be attending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753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Contact people: </a:t>
            </a:r>
            <a:r>
              <a:rPr lang="en-US" sz="2000" dirty="0" smtClean="0"/>
              <a:t>Ms. Devlin (Career Resource Facilitator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Ms. McRae( School Counsellor)</a:t>
            </a:r>
          </a:p>
          <a:p>
            <a:pPr marL="0" indent="0">
              <a:buNone/>
            </a:pPr>
            <a:r>
              <a:rPr lang="en-US" sz="2000" dirty="0" smtClean="0"/>
              <a:t>Scholarship Meetings:</a:t>
            </a:r>
          </a:p>
          <a:p>
            <a:pPr marL="0" indent="0">
              <a:buNone/>
            </a:pPr>
            <a:r>
              <a:rPr lang="en-US" sz="2000" dirty="0" smtClean="0"/>
              <a:t>#1. September 30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Lunch in Library</a:t>
            </a:r>
          </a:p>
          <a:p>
            <a:pPr marL="0" indent="0">
              <a:buNone/>
            </a:pPr>
            <a:r>
              <a:rPr lang="en-US" sz="2000" dirty="0" smtClean="0"/>
              <a:t>#2. November 18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#3. January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#4. February 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SCHOLARSHIP PACKAGES DUE BY APRIL 4</a:t>
            </a:r>
            <a:r>
              <a:rPr lang="en-US" sz="2000" baseline="30000" dirty="0" smtClean="0"/>
              <a:t>TH</a:t>
            </a:r>
          </a:p>
          <a:p>
            <a:pPr marL="0" indent="0">
              <a:buNone/>
            </a:pPr>
            <a:endParaRPr lang="en-US" sz="2000" baseline="30000" dirty="0"/>
          </a:p>
          <a:p>
            <a:pPr marL="0" indent="0">
              <a:buNone/>
            </a:pPr>
            <a:r>
              <a:rPr lang="en-US" sz="3000" baseline="30000" dirty="0" smtClean="0"/>
              <a:t>*Please look at the Career Center website for the most up to date information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36286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 CEREMONY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4400" dirty="0" smtClean="0"/>
              <a:t> Date: June 7, 2017</a:t>
            </a:r>
          </a:p>
          <a:p>
            <a:r>
              <a:rPr lang="en-US" sz="4400" dirty="0" smtClean="0"/>
              <a:t>Time: 7:00pm</a:t>
            </a:r>
          </a:p>
          <a:p>
            <a:r>
              <a:rPr lang="en-US" sz="4400" dirty="0" smtClean="0"/>
              <a:t>Location: Gleneagle Gym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09390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VALEDICTORIAN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GRADE 12 STUDENT IS CHOSEN FROM THE GRADUATION CLASS OF HIS PEERS. THE CHOSEN STUDENT PREPARES A SPEECH THAT IS GIVEN TO THE GRADUATING CLASS AT THE COMMENCEMENT CEREMONY.</a:t>
            </a:r>
          </a:p>
          <a:p>
            <a:r>
              <a:rPr lang="en-US" dirty="0" smtClean="0"/>
              <a:t>THE FOLLOWING CRITERA DETERMINES A GRADE 12 STUDENT’S ELIGIBILITY FOR PARTICIPATION IN THE CHOOSING OF THE </a:t>
            </a:r>
            <a:r>
              <a:rPr lang="en-US" dirty="0"/>
              <a:t>V</a:t>
            </a:r>
            <a:r>
              <a:rPr lang="en-US" dirty="0" smtClean="0"/>
              <a:t>ALEDICTORIAN.:</a:t>
            </a:r>
          </a:p>
          <a:p>
            <a:r>
              <a:rPr lang="en-US" dirty="0" smtClean="0"/>
              <a:t>1.  Good standing: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sz="1800" dirty="0" smtClean="0"/>
              <a:t>in  work habits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 in achievement 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sz="1800" dirty="0" smtClean="0"/>
              <a:t>in school citizenship.</a:t>
            </a:r>
          </a:p>
          <a:p>
            <a:r>
              <a:rPr lang="en-US" dirty="0" smtClean="0"/>
              <a:t>2. Receive two teacher signatures to participate in the valedictorian 		     	  speeches.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55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VALEDICTORIAN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May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 – Valedictorian  application forms 								 available for pick up</a:t>
            </a:r>
          </a:p>
          <a:p>
            <a:pPr lvl="1"/>
            <a:r>
              <a:rPr lang="en-US" sz="2400" dirty="0" smtClean="0"/>
              <a:t>May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– Valedictorian  application 					                  			   forms due</a:t>
            </a:r>
          </a:p>
          <a:p>
            <a:pPr lvl="1"/>
            <a:r>
              <a:rPr lang="en-US" sz="2400" dirty="0" smtClean="0"/>
              <a:t>May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– Successful candidates will be informed </a:t>
            </a:r>
          </a:p>
          <a:p>
            <a:pPr lvl="1"/>
            <a:r>
              <a:rPr lang="en-US" sz="2400" dirty="0" smtClean="0"/>
              <a:t>May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Valedictorian Speeches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90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Commencement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Date: June 18, 2017</a:t>
            </a:r>
          </a:p>
          <a:p>
            <a:r>
              <a:rPr lang="en-US" dirty="0" smtClean="0"/>
              <a:t>Time: 11:00am</a:t>
            </a:r>
          </a:p>
          <a:p>
            <a:r>
              <a:rPr lang="en-US" dirty="0" smtClean="0"/>
              <a:t>Location: Queen Elizabeth Theatre</a:t>
            </a:r>
          </a:p>
          <a:p>
            <a:r>
              <a:rPr lang="en-US" dirty="0" smtClean="0"/>
              <a:t>Tickets: Each student will receive 3 free tickets. If more is required a $5.00</a:t>
            </a:r>
          </a:p>
          <a:p>
            <a:pPr marL="0" indent="0">
              <a:buNone/>
            </a:pPr>
            <a:r>
              <a:rPr lang="en-US" dirty="0" smtClean="0"/>
              <a:t>     Fee per ticket is charged</a:t>
            </a:r>
          </a:p>
          <a:p>
            <a:r>
              <a:rPr lang="en-US" dirty="0" smtClean="0"/>
              <a:t>All tickets must be purchased in advance</a:t>
            </a:r>
          </a:p>
          <a:p>
            <a:r>
              <a:rPr lang="en-US" dirty="0" smtClean="0"/>
              <a:t>Students must be in a graduation position in order to cross the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88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 DINNER &amp; 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Date: June 23, 2017</a:t>
            </a:r>
          </a:p>
          <a:p>
            <a:r>
              <a:rPr lang="en-US" sz="3600" dirty="0" smtClean="0"/>
              <a:t>Time: 6:00pm</a:t>
            </a:r>
          </a:p>
          <a:p>
            <a:r>
              <a:rPr lang="en-US" sz="3600" dirty="0" smtClean="0"/>
              <a:t>Location: Vancouver Convention Center</a:t>
            </a:r>
          </a:p>
          <a:p>
            <a:r>
              <a:rPr lang="en-US" sz="3600" dirty="0" smtClean="0"/>
              <a:t>Cost: Approx. $140</a:t>
            </a:r>
          </a:p>
          <a:p>
            <a:r>
              <a:rPr lang="en-US" sz="3600" dirty="0" smtClean="0"/>
              <a:t>Tickets must be purchased in advance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6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 smtClean="0"/>
              <a:t>KEY CONTACT PEOPLE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Mr. Cober					Principal</a:t>
            </a:r>
          </a:p>
          <a:p>
            <a:pPr marL="0" indent="0">
              <a:buNone/>
            </a:pPr>
            <a:r>
              <a:rPr lang="en-US" dirty="0" smtClean="0"/>
              <a:t>Ms. Potter-Smith				Vice Principal (A-K)</a:t>
            </a:r>
          </a:p>
          <a:p>
            <a:pPr marL="0" indent="0">
              <a:buNone/>
            </a:pPr>
            <a:r>
              <a:rPr lang="en-US" dirty="0" smtClean="0"/>
              <a:t>Mr. Parkins					Vice Principal (l-Z)</a:t>
            </a:r>
          </a:p>
          <a:p>
            <a:pPr marL="0" indent="0">
              <a:buNone/>
            </a:pPr>
            <a:r>
              <a:rPr lang="en-US" dirty="0" smtClean="0"/>
              <a:t>Mr. Areshenko				Counsellor (A-H)</a:t>
            </a:r>
          </a:p>
          <a:p>
            <a:pPr marL="0" indent="0">
              <a:buNone/>
            </a:pPr>
            <a:r>
              <a:rPr lang="en-US" dirty="0" smtClean="0"/>
              <a:t>Ms. McRae				Counsellor (I-P)</a:t>
            </a:r>
          </a:p>
          <a:p>
            <a:pPr marL="0" indent="0">
              <a:buNone/>
            </a:pPr>
            <a:r>
              <a:rPr lang="en-US" dirty="0" smtClean="0"/>
              <a:t>Ms. Duarte				Counsellor (Q-Z)</a:t>
            </a:r>
          </a:p>
          <a:p>
            <a:pPr marL="0" indent="0">
              <a:buNone/>
            </a:pPr>
            <a:r>
              <a:rPr lang="en-US" smtClean="0"/>
              <a:t>Ms. </a:t>
            </a:r>
            <a:r>
              <a:rPr lang="en-US" dirty="0" smtClean="0"/>
              <a:t>Devlin				Career Resource/scholarships</a:t>
            </a:r>
          </a:p>
          <a:p>
            <a:pPr marL="0" indent="0">
              <a:buNone/>
            </a:pPr>
            <a:r>
              <a:rPr lang="en-US" dirty="0" smtClean="0"/>
              <a:t>Mr. Bingley					Grad Transitions (A-H)</a:t>
            </a:r>
          </a:p>
          <a:p>
            <a:pPr marL="0" indent="0">
              <a:buNone/>
            </a:pPr>
            <a:r>
              <a:rPr lang="en-US" dirty="0" smtClean="0"/>
              <a:t>Mrs. Demonte				Grad Transitions (I-P)</a:t>
            </a:r>
          </a:p>
          <a:p>
            <a:pPr marL="0" indent="0">
              <a:buNone/>
            </a:pPr>
            <a:r>
              <a:rPr lang="en-US" dirty="0" smtClean="0"/>
              <a:t>Mrs. Wilson 					Grad Transition	(Q-Z)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GRAD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47089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Purpose: To provide a safe and fun environment for graduating students</a:t>
            </a:r>
          </a:p>
          <a:p>
            <a:r>
              <a:rPr lang="en-US" dirty="0" smtClean="0"/>
              <a:t>Date: June 23,2017</a:t>
            </a:r>
          </a:p>
          <a:p>
            <a:r>
              <a:rPr lang="en-US" dirty="0" smtClean="0"/>
              <a:t>Time: Midnight – 5:30am</a:t>
            </a:r>
          </a:p>
          <a:p>
            <a:r>
              <a:rPr lang="en-US" dirty="0" smtClean="0"/>
              <a:t>Students must arrive no later than 1:00am</a:t>
            </a:r>
          </a:p>
          <a:p>
            <a:r>
              <a:rPr lang="en-US" dirty="0" smtClean="0"/>
              <a:t>Cost: Approx. $40</a:t>
            </a:r>
          </a:p>
          <a:p>
            <a:r>
              <a:rPr lang="en-US" dirty="0" smtClean="0"/>
              <a:t>Tickets must be purchased in advance-no tickets will be sold at the door</a:t>
            </a:r>
          </a:p>
          <a:p>
            <a:endParaRPr lang="en-US" dirty="0"/>
          </a:p>
          <a:p>
            <a:r>
              <a:rPr lang="en-US" smtClean="0"/>
              <a:t>PAC </a:t>
            </a:r>
            <a:r>
              <a:rPr lang="en-US" dirty="0" smtClean="0"/>
              <a:t>is the driving force behind After Grad- Parent volunteers are always needed. </a:t>
            </a:r>
          </a:p>
          <a:p>
            <a:r>
              <a:rPr lang="en-US" dirty="0" smtClean="0"/>
              <a:t>If interested in being part of the After Grad committee </a:t>
            </a:r>
          </a:p>
          <a:p>
            <a:pPr marL="0" indent="0">
              <a:buNone/>
            </a:pPr>
            <a:r>
              <a:rPr lang="en-US" dirty="0" smtClean="0"/>
              <a:t>     please contact Marsha Mullen at:</a:t>
            </a:r>
          </a:p>
          <a:p>
            <a:r>
              <a:rPr lang="en-US" sz="3600" b="1" dirty="0" smtClean="0">
                <a:hlinkClick r:id="rId2"/>
              </a:rPr>
              <a:t>marshamullen@hotmail.com</a:t>
            </a:r>
            <a:endParaRPr lang="en-US" sz="36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81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PHOTOS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Dates: November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Location: Gleneagle</a:t>
            </a:r>
          </a:p>
          <a:p>
            <a:pPr marL="0" indent="0">
              <a:buNone/>
            </a:pPr>
            <a:r>
              <a:rPr lang="en-US" sz="2400" dirty="0" smtClean="0"/>
              <a:t>Students need to contact Artona directly to schedule and appointment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www.artonagroup.com</a:t>
            </a:r>
            <a:r>
              <a:rPr lang="en-US" sz="2400" dirty="0" smtClean="0"/>
              <a:t>  (follow links)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These photographs will appear in the yearbook and on the graduation composite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2800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S-TRIPS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Gleneagle Secondary School or District #43 is  not connected with nor do we support the student organized S-trips. We do not sanction or allow S-trip meetings to occur at school. The information we have about past S-trips indicates that there is a definite difference between both supervision and behavior standards for an S-trip as compared to a school authorized trip.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011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REQUIREMENTS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97022" y="1930400"/>
            <a:ext cx="8596668" cy="481003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300" dirty="0" smtClean="0"/>
              <a:t>REQUIRED </a:t>
            </a:r>
            <a:r>
              <a:rPr lang="en-US" sz="4300" dirty="0"/>
              <a:t>COURSES </a:t>
            </a:r>
            <a:endParaRPr lang="en-US" sz="4300" dirty="0" smtClean="0"/>
          </a:p>
          <a:p>
            <a:pPr marL="0" indent="0">
              <a:buNone/>
            </a:pPr>
            <a:r>
              <a:rPr lang="en-US" sz="4300" dirty="0" smtClean="0"/>
              <a:t>SUBJECT </a:t>
            </a:r>
            <a:r>
              <a:rPr lang="en-US" sz="4300" dirty="0"/>
              <a:t>AREA </a:t>
            </a:r>
            <a:r>
              <a:rPr lang="en-US" sz="4300" dirty="0" smtClean="0"/>
              <a:t>                                                CREDITS</a:t>
            </a:r>
          </a:p>
          <a:p>
            <a:pPr marL="0" indent="0">
              <a:buNone/>
            </a:pPr>
            <a:r>
              <a:rPr lang="en-US" sz="4300" dirty="0" smtClean="0"/>
              <a:t>Planning </a:t>
            </a:r>
            <a:r>
              <a:rPr lang="en-US" sz="4300" dirty="0"/>
              <a:t>10 </a:t>
            </a:r>
            <a:r>
              <a:rPr lang="en-US" sz="4300" dirty="0" smtClean="0"/>
              <a:t>                                                            4 </a:t>
            </a:r>
          </a:p>
          <a:p>
            <a:pPr marL="0" indent="0">
              <a:buNone/>
            </a:pPr>
            <a:r>
              <a:rPr lang="en-US" sz="4300" dirty="0" smtClean="0"/>
              <a:t>English </a:t>
            </a:r>
            <a:r>
              <a:rPr lang="en-US" sz="4300" dirty="0"/>
              <a:t>10* </a:t>
            </a:r>
            <a:r>
              <a:rPr lang="en-US" sz="4300" dirty="0" smtClean="0"/>
              <a:t>                                                	          4 </a:t>
            </a:r>
          </a:p>
          <a:p>
            <a:pPr marL="0" indent="0">
              <a:buNone/>
            </a:pPr>
            <a:r>
              <a:rPr lang="en-US" sz="4300" dirty="0" smtClean="0"/>
              <a:t>English  </a:t>
            </a:r>
            <a:r>
              <a:rPr lang="en-US" sz="4300" dirty="0"/>
              <a:t>11* </a:t>
            </a:r>
            <a:r>
              <a:rPr lang="en-US" sz="4300" dirty="0" smtClean="0"/>
              <a:t>                                                            4</a:t>
            </a:r>
          </a:p>
          <a:p>
            <a:pPr marL="0" indent="0">
              <a:buNone/>
            </a:pPr>
            <a:r>
              <a:rPr lang="en-US" sz="4300" dirty="0" smtClean="0"/>
              <a:t>English </a:t>
            </a:r>
            <a:r>
              <a:rPr lang="en-US" sz="4300" dirty="0"/>
              <a:t>12* </a:t>
            </a:r>
            <a:r>
              <a:rPr lang="en-US" sz="4300" dirty="0" smtClean="0"/>
              <a:t>                                                             4 </a:t>
            </a:r>
          </a:p>
          <a:p>
            <a:pPr marL="0" indent="0">
              <a:buNone/>
            </a:pPr>
            <a:r>
              <a:rPr lang="en-US" sz="4300" dirty="0" smtClean="0"/>
              <a:t>Mathematics </a:t>
            </a:r>
            <a:r>
              <a:rPr lang="en-US" sz="4300" dirty="0"/>
              <a:t>10* </a:t>
            </a:r>
            <a:r>
              <a:rPr lang="en-US" sz="4300" dirty="0" smtClean="0"/>
              <a:t>                                                     4 </a:t>
            </a:r>
          </a:p>
          <a:p>
            <a:pPr marL="0" indent="0">
              <a:buNone/>
            </a:pPr>
            <a:r>
              <a:rPr lang="en-US" sz="4300" dirty="0" smtClean="0"/>
              <a:t>Mathematics </a:t>
            </a:r>
            <a:r>
              <a:rPr lang="en-US" sz="4300" dirty="0"/>
              <a:t>11 or 12* </a:t>
            </a:r>
            <a:r>
              <a:rPr lang="en-US" sz="4300" dirty="0" smtClean="0"/>
              <a:t>                                            4</a:t>
            </a:r>
          </a:p>
          <a:p>
            <a:pPr marL="0" indent="0">
              <a:buNone/>
            </a:pPr>
            <a:r>
              <a:rPr lang="en-US" sz="4300" dirty="0" smtClean="0"/>
              <a:t>Fine </a:t>
            </a:r>
            <a:r>
              <a:rPr lang="en-US" sz="4300" dirty="0"/>
              <a:t>Arts and/or Applied Skills 10, 11 or 12</a:t>
            </a:r>
            <a:r>
              <a:rPr lang="en-US" sz="4300" dirty="0" smtClean="0"/>
              <a:t>*             4  </a:t>
            </a:r>
          </a:p>
          <a:p>
            <a:pPr marL="0" indent="0">
              <a:buNone/>
            </a:pPr>
            <a:r>
              <a:rPr lang="en-US" sz="4300" dirty="0" smtClean="0"/>
              <a:t>Social Studies 10                                                     4 </a:t>
            </a:r>
          </a:p>
          <a:p>
            <a:pPr marL="0" indent="0">
              <a:buNone/>
            </a:pPr>
            <a:r>
              <a:rPr lang="en-US" sz="4300" dirty="0" smtClean="0"/>
              <a:t>Social </a:t>
            </a:r>
            <a:r>
              <a:rPr lang="en-US" sz="4300" dirty="0"/>
              <a:t>Studies </a:t>
            </a:r>
            <a:r>
              <a:rPr lang="en-US" sz="4300" dirty="0" smtClean="0"/>
              <a:t>11*                                                    4 </a:t>
            </a:r>
          </a:p>
          <a:p>
            <a:pPr marL="0" indent="0">
              <a:buNone/>
            </a:pPr>
            <a:r>
              <a:rPr lang="en-US" sz="4300" dirty="0" smtClean="0"/>
              <a:t>Science 10                                                              4 </a:t>
            </a:r>
          </a:p>
          <a:p>
            <a:pPr marL="0" indent="0">
              <a:buNone/>
            </a:pPr>
            <a:r>
              <a:rPr lang="en-US" sz="4300" dirty="0" smtClean="0"/>
              <a:t>Science </a:t>
            </a:r>
            <a:r>
              <a:rPr lang="en-US" sz="4300" dirty="0"/>
              <a:t>11 or 12* </a:t>
            </a:r>
            <a:r>
              <a:rPr lang="en-US" sz="4300" dirty="0" smtClean="0"/>
              <a:t>                                                   4 </a:t>
            </a:r>
          </a:p>
          <a:p>
            <a:pPr marL="0" indent="0">
              <a:buNone/>
            </a:pPr>
            <a:r>
              <a:rPr lang="en-US" sz="4300" dirty="0" smtClean="0"/>
              <a:t>Physical </a:t>
            </a:r>
            <a:r>
              <a:rPr lang="en-US" sz="4300" dirty="0"/>
              <a:t>Education 10 </a:t>
            </a:r>
            <a:r>
              <a:rPr lang="en-US" sz="4300" dirty="0" smtClean="0"/>
              <a:t>                                             4</a:t>
            </a:r>
          </a:p>
          <a:p>
            <a:pPr marL="0" indent="0">
              <a:buNone/>
            </a:pPr>
            <a:r>
              <a:rPr lang="en-US" sz="4300" dirty="0" smtClean="0"/>
              <a:t>TOTAL </a:t>
            </a:r>
            <a:r>
              <a:rPr lang="en-US" sz="4300" dirty="0"/>
              <a:t>48 credits </a:t>
            </a:r>
            <a:endParaRPr lang="en-US" sz="43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8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28 Elective credits from grade 10-12 courses</a:t>
            </a:r>
          </a:p>
          <a:p>
            <a:r>
              <a:rPr lang="en-US" dirty="0" smtClean="0"/>
              <a:t>Grad Transitions – 4 credits</a:t>
            </a:r>
          </a:p>
          <a:p>
            <a:r>
              <a:rPr lang="en-US" dirty="0" smtClean="0"/>
              <a:t>Total credits is 80</a:t>
            </a:r>
          </a:p>
          <a:p>
            <a:r>
              <a:rPr lang="en-US" dirty="0" smtClean="0"/>
              <a:t> Of the 80 credits for graduation, at least 16 credits must be at the grade 12 	level, including English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Requirements:</a:t>
            </a:r>
          </a:p>
          <a:p>
            <a:r>
              <a:rPr lang="en-US" dirty="0" smtClean="0"/>
              <a:t>DPA 12- 150 minutes/week for the entire school year</a:t>
            </a:r>
          </a:p>
          <a:p>
            <a:r>
              <a:rPr lang="en-US" dirty="0" smtClean="0"/>
              <a:t>Healthy Living Plan</a:t>
            </a:r>
          </a:p>
          <a:p>
            <a:r>
              <a:rPr lang="en-US" dirty="0" smtClean="0"/>
              <a:t>Community Connections- 30 hours of work experience &amp;/or Volunteer service within the lower mainland</a:t>
            </a:r>
          </a:p>
          <a:p>
            <a:r>
              <a:rPr lang="en-US" dirty="0" smtClean="0"/>
              <a:t>Transition Plan</a:t>
            </a:r>
          </a:p>
          <a:p>
            <a:r>
              <a:rPr lang="en-US" dirty="0" smtClean="0"/>
              <a:t>Resume &amp; Financial Plan</a:t>
            </a:r>
          </a:p>
          <a:p>
            <a:r>
              <a:rPr lang="en-US" dirty="0" smtClean="0"/>
              <a:t>Exit Interview</a:t>
            </a:r>
          </a:p>
        </p:txBody>
      </p:sp>
    </p:spTree>
    <p:extLst>
      <p:ext uri="{BB962C8B-B14F-4D97-AF65-F5344CB8AC3E}">
        <p14:creationId xmlns:p14="http://schemas.microsoft.com/office/powerpoint/2010/main" val="42334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TEACHERS</a:t>
            </a:r>
          </a:p>
          <a:p>
            <a:pPr lvl="1"/>
            <a:r>
              <a:rPr lang="en-US" dirty="0" smtClean="0"/>
              <a:t>Mr. Bingley (A-H)</a:t>
            </a:r>
          </a:p>
          <a:p>
            <a:pPr lvl="1"/>
            <a:r>
              <a:rPr lang="en-US" dirty="0" smtClean="0"/>
              <a:t>Mrs. Demonte (I-P)</a:t>
            </a:r>
          </a:p>
          <a:p>
            <a:pPr lvl="1"/>
            <a:r>
              <a:rPr lang="en-US" dirty="0" smtClean="0"/>
              <a:t>Mrs. Wilson (Q-Z)</a:t>
            </a:r>
          </a:p>
          <a:p>
            <a:endParaRPr lang="en-US" dirty="0"/>
          </a:p>
          <a:p>
            <a:r>
              <a:rPr lang="en-US" dirty="0" smtClean="0"/>
              <a:t>Grad Transitions Assignments to be completed by February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Early Graduation – Assignments completed by December 16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EXIT INTERVIEW –early grad – week of January 23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EXIT INTERVIEW –APRIL 12,2017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5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PROVINCIAL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Provincial Exams</a:t>
            </a:r>
          </a:p>
          <a:p>
            <a:r>
              <a:rPr lang="en-US" dirty="0" smtClean="0"/>
              <a:t>English 10					20%</a:t>
            </a:r>
          </a:p>
          <a:p>
            <a:r>
              <a:rPr lang="en-US" dirty="0" smtClean="0"/>
              <a:t>Science 10				20%</a:t>
            </a:r>
          </a:p>
          <a:p>
            <a:r>
              <a:rPr lang="en-US" dirty="0" smtClean="0"/>
              <a:t>Math 10					20%	</a:t>
            </a:r>
          </a:p>
          <a:p>
            <a:r>
              <a:rPr lang="en-US" dirty="0" smtClean="0"/>
              <a:t>Social Studies 11			20%</a:t>
            </a:r>
          </a:p>
          <a:p>
            <a:r>
              <a:rPr lang="en-US" dirty="0" smtClean="0"/>
              <a:t>English 12					40%</a:t>
            </a:r>
          </a:p>
          <a:p>
            <a:r>
              <a:rPr lang="en-US" dirty="0" smtClean="0"/>
              <a:t>Rewrites:</a:t>
            </a:r>
          </a:p>
          <a:p>
            <a:pPr marL="0" indent="0">
              <a:buNone/>
            </a:pPr>
            <a:r>
              <a:rPr lang="en-US" dirty="0" smtClean="0"/>
              <a:t>     Students must inform Mr. Parkins by December 6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64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PROVINCIAL EXAM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May be obtained at:</a:t>
            </a:r>
          </a:p>
          <a:p>
            <a:r>
              <a:rPr lang="en-US" sz="3600" dirty="0" smtClean="0">
                <a:hlinkClick r:id="rId2"/>
              </a:rPr>
              <a:t>www.bced.gov.bc.ca/exams/</a:t>
            </a:r>
            <a:endParaRPr lang="en-US" sz="3600" dirty="0" smtClean="0"/>
          </a:p>
          <a:p>
            <a:r>
              <a:rPr lang="en-US" sz="3600" dirty="0" smtClean="0"/>
              <a:t>A PEN (Personal Education Number) is needed to log 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0658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SECONDARY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requirements for each institution</a:t>
            </a:r>
          </a:p>
          <a:p>
            <a:r>
              <a:rPr lang="en-US" dirty="0" smtClean="0"/>
              <a:t>Most Universities – for general entrance will take: </a:t>
            </a:r>
          </a:p>
          <a:p>
            <a:r>
              <a:rPr lang="en-US" dirty="0" smtClean="0"/>
              <a:t>English 12 and three other Grade 12 academic subjects</a:t>
            </a:r>
          </a:p>
          <a:p>
            <a:endParaRPr lang="en-US" dirty="0"/>
          </a:p>
          <a:p>
            <a:r>
              <a:rPr lang="en-US" dirty="0" smtClean="0"/>
              <a:t>Note: </a:t>
            </a:r>
          </a:p>
          <a:p>
            <a:r>
              <a:rPr lang="en-US" dirty="0" smtClean="0"/>
              <a:t>Some Post Secondary Institutions may consider Grade 11 final marks for entry requirements – used for conditional acceptance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99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9A13E7-848D-4993-81AD-63DD86F97DD1}"/>
</file>

<file path=customXml/itemProps2.xml><?xml version="1.0" encoding="utf-8"?>
<ds:datastoreItem xmlns:ds="http://schemas.openxmlformats.org/officeDocument/2006/customXml" ds:itemID="{14C7DD7D-B218-4E4E-A255-0E731917DC0A}"/>
</file>

<file path=customXml/itemProps3.xml><?xml version="1.0" encoding="utf-8"?>
<ds:datastoreItem xmlns:ds="http://schemas.openxmlformats.org/officeDocument/2006/customXml" ds:itemID="{0498C9E3-DEA8-41FE-9AB5-67B277D233D8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</TotalTime>
  <Words>781</Words>
  <Application>Microsoft Office PowerPoint</Application>
  <PresentationFormat>Widescreen</PresentationFormat>
  <Paragraphs>167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Trebuchet MS</vt:lpstr>
      <vt:lpstr>Wingdings</vt:lpstr>
      <vt:lpstr>Wingdings 3</vt:lpstr>
      <vt:lpstr>Facet</vt:lpstr>
      <vt:lpstr>PowerPoint Presentation</vt:lpstr>
      <vt:lpstr>KEY CONTACT PEOPLE</vt:lpstr>
      <vt:lpstr>GRADUATION REQUIREMENTS</vt:lpstr>
      <vt:lpstr>GRADUATIION REQUIREMENTS</vt:lpstr>
      <vt:lpstr>GRAD TRANSITIONS</vt:lpstr>
      <vt:lpstr>GRAD TRANSITIONS</vt:lpstr>
      <vt:lpstr>PROVINCIAL EXAMS</vt:lpstr>
      <vt:lpstr>PROVINCIAL EXAM RESULTS</vt:lpstr>
      <vt:lpstr>POST SECONDARY REQUIREMENTS</vt:lpstr>
      <vt:lpstr>POST SECONDARY INSTITUTION (PSI) CHOICES FORM</vt:lpstr>
      <vt:lpstr>DECEMBER</vt:lpstr>
      <vt:lpstr>POST SECONDARY INFORMATION VISITS</vt:lpstr>
      <vt:lpstr>POST SECONDARY INSITITUTE INFORMATION EVENING</vt:lpstr>
      <vt:lpstr>SCHOLARSHIP INFORMATION</vt:lpstr>
      <vt:lpstr>AWARDS CEREMONY</vt:lpstr>
      <vt:lpstr>VALEDICTORIAN</vt:lpstr>
      <vt:lpstr>VALEDICTORIAN SELECTION</vt:lpstr>
      <vt:lpstr>Commencement </vt:lpstr>
      <vt:lpstr>GRAD DINNER &amp; DANCE</vt:lpstr>
      <vt:lpstr>AFTER GRAD</vt:lpstr>
      <vt:lpstr>GRADUATION PHOTOS</vt:lpstr>
      <vt:lpstr>S-TRIPS</vt:lpstr>
    </vt:vector>
  </TitlesOfParts>
  <Company>School District 43 Coquitlam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Duarte, Gina</dc:creator>
  <cp:lastModifiedBy>Duarte, Gina</cp:lastModifiedBy>
  <cp:revision>29</cp:revision>
  <cp:lastPrinted>2016-09-27T21:28:41Z</cp:lastPrinted>
  <dcterms:created xsi:type="dcterms:W3CDTF">2016-09-23T21:17:21Z</dcterms:created>
  <dcterms:modified xsi:type="dcterms:W3CDTF">2016-10-04T16:02:41Z</dcterms:modified>
</cp:coreProperties>
</file>